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>
      <p:cViewPr varScale="1">
        <p:scale>
          <a:sx n="68" d="100"/>
          <a:sy n="68" d="100"/>
        </p:scale>
        <p:origin x="5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107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6805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22004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944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2801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1607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014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6898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231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368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3910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8547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973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4486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79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611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0A078-906B-4E27-9242-983FEC6B4CE1}" type="datetimeFigureOut">
              <a:rPr lang="en-IN" smtClean="0"/>
              <a:t>05-11-2018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DE3AC2F-8891-4C82-84FC-38EBF9AB70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930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2735-D4E6-44E1-B6CF-461ADDD2DE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Welcome to Java case studies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519E7E-0C96-45B9-A914-58D4948D26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CEABA6E-CE53-41FC-9C96-096D440BBD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42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39"/>
    </mc:Choice>
    <mc:Fallback xmlns="">
      <p:transition spd="slow" advTm="9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7AF4D-0175-46CC-AE45-7F8A8B21C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Legends used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79EC28-AD14-4D59-A14F-E0F3220E4505}"/>
              </a:ext>
            </a:extLst>
          </p:cNvPr>
          <p:cNvSpPr/>
          <p:nvPr/>
        </p:nvSpPr>
        <p:spPr>
          <a:xfrm>
            <a:off x="754144" y="1586061"/>
            <a:ext cx="2630079" cy="92147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Class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4C17C2-DA02-431B-A01B-6238062A4F6B}"/>
              </a:ext>
            </a:extLst>
          </p:cNvPr>
          <p:cNvSpPr/>
          <p:nvPr/>
        </p:nvSpPr>
        <p:spPr>
          <a:xfrm>
            <a:off x="754144" y="2757600"/>
            <a:ext cx="2630079" cy="92147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Attributes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C9AA90-F6C6-4797-AB4A-4A785BA99973}"/>
              </a:ext>
            </a:extLst>
          </p:cNvPr>
          <p:cNvSpPr/>
          <p:nvPr/>
        </p:nvSpPr>
        <p:spPr>
          <a:xfrm>
            <a:off x="754144" y="4016078"/>
            <a:ext cx="2630079" cy="9214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Objects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8798A5-0DF1-4378-8EEE-4FD57C068E32}"/>
              </a:ext>
            </a:extLst>
          </p:cNvPr>
          <p:cNvSpPr/>
          <p:nvPr/>
        </p:nvSpPr>
        <p:spPr>
          <a:xfrm>
            <a:off x="754144" y="5222449"/>
            <a:ext cx="2630079" cy="1025951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Values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102EE69-0335-405B-9773-4B5AD0C0FB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10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22"/>
    </mc:Choice>
    <mc:Fallback xmlns="">
      <p:transition spd="slow" advTm="14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C001-3BEA-4006-A787-7103BC258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Study on analysing class attributes and methods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953FEA-B63E-4D2D-AA7C-2CE7D0C53AF1}"/>
              </a:ext>
            </a:extLst>
          </p:cNvPr>
          <p:cNvSpPr/>
          <p:nvPr/>
        </p:nvSpPr>
        <p:spPr>
          <a:xfrm>
            <a:off x="547332" y="1930400"/>
            <a:ext cx="8596668" cy="468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</a:pP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Flowers come in  </a:t>
            </a:r>
            <a:r>
              <a:rPr lang="en-IN" sz="3200" dirty="0" err="1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colors</a:t>
            </a: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IN" sz="3200" dirty="0" err="1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red,white,purple</a:t>
            </a: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).They have a </a:t>
            </a:r>
            <a:r>
              <a:rPr lang="en-IN" sz="3200" dirty="0" err="1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name.They</a:t>
            </a: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come in different sizes            (small and big).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</a:pPr>
            <a:endParaRPr lang="en-IN" sz="3200" dirty="0"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spcAft>
                <a:spcPts val="800"/>
              </a:spcAft>
            </a:pP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Create Classes with relevant attributes and methods.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</a:pPr>
            <a:endParaRPr lang="en-IN" sz="3200" dirty="0"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Write a main method to test the above. </a:t>
            </a:r>
            <a:endParaRPr lang="en-IN" sz="3200" dirty="0">
              <a:latin typeface="Bell MT" panose="02020503060305020303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4F516A2-BC01-4CC8-8D46-DBEC09CF79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99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58"/>
    </mc:Choice>
    <mc:Fallback xmlns="">
      <p:transition spd="slow" advTm="222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AC001-3BEA-4006-A787-7103BC258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Study on analysing class attributes and methods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953FEA-B63E-4D2D-AA7C-2CE7D0C53AF1}"/>
              </a:ext>
            </a:extLst>
          </p:cNvPr>
          <p:cNvSpPr/>
          <p:nvPr/>
        </p:nvSpPr>
        <p:spPr>
          <a:xfrm>
            <a:off x="547332" y="1930400"/>
            <a:ext cx="8596668" cy="46837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07000"/>
              </a:lnSpc>
              <a:spcAft>
                <a:spcPts val="800"/>
              </a:spcAft>
            </a:pP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Flowers come in  </a:t>
            </a:r>
            <a:r>
              <a:rPr lang="en-IN" sz="3200" dirty="0" err="1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colors</a:t>
            </a: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IN" sz="3200" dirty="0" err="1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red,white,purple</a:t>
            </a: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).They have a </a:t>
            </a:r>
            <a:r>
              <a:rPr lang="en-IN" sz="3200" dirty="0" err="1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name.They</a:t>
            </a: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come in different sizes            (small and big).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</a:pPr>
            <a:endParaRPr lang="en-IN" sz="3200" dirty="0"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07000"/>
              </a:lnSpc>
              <a:spcAft>
                <a:spcPts val="800"/>
              </a:spcAft>
            </a:pPr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	Create Classes with relevant attributes and methods.</a:t>
            </a:r>
          </a:p>
          <a:p>
            <a:pPr marL="457200" indent="-457200">
              <a:lnSpc>
                <a:spcPct val="107000"/>
              </a:lnSpc>
              <a:spcAft>
                <a:spcPts val="800"/>
              </a:spcAft>
            </a:pPr>
            <a:endParaRPr lang="en-IN" sz="3200" dirty="0">
              <a:latin typeface="Bell MT" panose="02020503060305020303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3200" dirty="0">
                <a:latin typeface="Bell MT" panose="020205030603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Write a main method to test the above. </a:t>
            </a:r>
            <a:endParaRPr lang="en-IN" sz="3200" dirty="0">
              <a:latin typeface="Bell MT" panose="02020503060305020303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742DE1-3397-405C-8AA8-65150DB2DDC7}"/>
              </a:ext>
            </a:extLst>
          </p:cNvPr>
          <p:cNvSpPr/>
          <p:nvPr/>
        </p:nvSpPr>
        <p:spPr>
          <a:xfrm>
            <a:off x="4044099" y="3205113"/>
            <a:ext cx="2168165" cy="93325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Flower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DDB8FA-69DB-440A-99F4-0CF99E1ACB17}"/>
              </a:ext>
            </a:extLst>
          </p:cNvPr>
          <p:cNvSpPr/>
          <p:nvPr/>
        </p:nvSpPr>
        <p:spPr>
          <a:xfrm>
            <a:off x="6551629" y="3205113"/>
            <a:ext cx="2309567" cy="93325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color</a:t>
            </a:r>
            <a:r>
              <a:rPr lang="en-IN" dirty="0"/>
              <a:t>, name, size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71F063-105C-427A-BA16-1CC6287B9CBF}"/>
              </a:ext>
            </a:extLst>
          </p:cNvPr>
          <p:cNvSpPr/>
          <p:nvPr/>
        </p:nvSpPr>
        <p:spPr>
          <a:xfrm>
            <a:off x="3846136" y="5081047"/>
            <a:ext cx="4694549" cy="933254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/>
              <a:t>Red,white</a:t>
            </a:r>
            <a:r>
              <a:rPr lang="en-IN" dirty="0"/>
              <a:t> ,purple for </a:t>
            </a:r>
            <a:r>
              <a:rPr lang="en-IN" dirty="0" err="1"/>
              <a:t>color</a:t>
            </a:r>
            <a:endParaRPr lang="en-IN" dirty="0"/>
          </a:p>
          <a:p>
            <a:pPr algn="ctr"/>
            <a:r>
              <a:rPr lang="en-IN" dirty="0"/>
              <a:t>Small or big for size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A466FDB-22ED-49A3-A473-E697ABE8DE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64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54"/>
    </mc:Choice>
    <mc:Fallback xmlns="">
      <p:transition spd="slow" advTm="20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459D-D339-4DDE-92CD-A5E6D7DDF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17542"/>
          </a:xfrm>
        </p:spPr>
        <p:txBody>
          <a:bodyPr/>
          <a:lstStyle/>
          <a:p>
            <a:r>
              <a:rPr lang="en-IN" dirty="0"/>
              <a:t>Flower is a class.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509899-5C16-42E4-9212-5CB9D28E4941}"/>
              </a:ext>
            </a:extLst>
          </p:cNvPr>
          <p:cNvSpPr/>
          <p:nvPr/>
        </p:nvSpPr>
        <p:spPr>
          <a:xfrm>
            <a:off x="677334" y="1401767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N" sz="3200" b="1" dirty="0">
                <a:solidFill>
                  <a:srgbClr val="7F0055"/>
                </a:solidFill>
                <a:latin typeface="Bell MT" panose="02020503060305020303" pitchFamily="18" charset="0"/>
              </a:rPr>
              <a:t>package</a:t>
            </a:r>
            <a:r>
              <a:rPr lang="en-IN" sz="3200" b="1" dirty="0">
                <a:solidFill>
                  <a:srgbClr val="000000"/>
                </a:solidFill>
                <a:latin typeface="Bell MT" panose="02020503060305020303" pitchFamily="18" charset="0"/>
              </a:rPr>
              <a:t> com.casestudies.casestudy1;</a:t>
            </a:r>
          </a:p>
          <a:p>
            <a:endParaRPr lang="en-IN" sz="3200" dirty="0">
              <a:latin typeface="Bell MT" panose="02020503060305020303" pitchFamily="18" charset="0"/>
            </a:endParaRPr>
          </a:p>
          <a:p>
            <a:r>
              <a:rPr lang="en-IN" sz="3200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sz="3200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sz="3200" b="1" dirty="0">
                <a:solidFill>
                  <a:srgbClr val="7F0055"/>
                </a:solidFill>
                <a:latin typeface="Bell MT" panose="02020503060305020303" pitchFamily="18" charset="0"/>
              </a:rPr>
              <a:t>class</a:t>
            </a:r>
            <a:r>
              <a:rPr lang="en-IN" sz="3200" b="1" dirty="0">
                <a:solidFill>
                  <a:srgbClr val="000000"/>
                </a:solidFill>
                <a:latin typeface="Bell MT" panose="02020503060305020303" pitchFamily="18" charset="0"/>
              </a:rPr>
              <a:t> Flower {</a:t>
            </a:r>
          </a:p>
          <a:p>
            <a:r>
              <a:rPr lang="en-IN" sz="3200" dirty="0">
                <a:latin typeface="Bell MT" panose="02020503060305020303" pitchFamily="18" charset="0"/>
              </a:rPr>
              <a:t>		//attributes</a:t>
            </a:r>
          </a:p>
          <a:p>
            <a:endParaRPr lang="en-IN" sz="3200" dirty="0">
              <a:latin typeface="Bell MT" panose="02020503060305020303" pitchFamily="18" charset="0"/>
            </a:endParaRPr>
          </a:p>
          <a:p>
            <a:r>
              <a:rPr lang="en-IN" sz="3200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C023E64-164D-4BC4-9C4E-3D389CD19D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943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655"/>
    </mc:Choice>
    <mc:Fallback xmlns="">
      <p:transition spd="slow" advTm="24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209A181-4DEE-4A0D-98C3-EB35222DFBDB}"/>
              </a:ext>
            </a:extLst>
          </p:cNvPr>
          <p:cNvSpPr/>
          <p:nvPr/>
        </p:nvSpPr>
        <p:spPr>
          <a:xfrm>
            <a:off x="653591" y="316964"/>
            <a:ext cx="903716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7F0055"/>
                </a:solidFill>
                <a:latin typeface="Bell MT" panose="02020503060305020303" pitchFamily="18" charset="0"/>
              </a:rPr>
              <a:t>package</a:t>
            </a:r>
            <a:r>
              <a:rPr lang="en-IN" sz="2800" b="1" dirty="0">
                <a:solidFill>
                  <a:srgbClr val="000000"/>
                </a:solidFill>
                <a:latin typeface="Bell MT" panose="02020503060305020303" pitchFamily="18" charset="0"/>
              </a:rPr>
              <a:t> com.casestudies.casestudy1;</a:t>
            </a:r>
          </a:p>
          <a:p>
            <a:endParaRPr lang="en-IN" sz="2800" dirty="0">
              <a:latin typeface="Bell MT" panose="02020503060305020303" pitchFamily="18" charset="0"/>
            </a:endParaRPr>
          </a:p>
          <a:p>
            <a:r>
              <a:rPr lang="en-IN" sz="2800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sz="2800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sz="2800" b="1" dirty="0">
                <a:solidFill>
                  <a:srgbClr val="7F0055"/>
                </a:solidFill>
                <a:latin typeface="Bell MT" panose="02020503060305020303" pitchFamily="18" charset="0"/>
              </a:rPr>
              <a:t>class</a:t>
            </a:r>
            <a:r>
              <a:rPr lang="en-IN" sz="2800" b="1" dirty="0">
                <a:solidFill>
                  <a:srgbClr val="000000"/>
                </a:solidFill>
                <a:latin typeface="Bell MT" panose="02020503060305020303" pitchFamily="18" charset="0"/>
              </a:rPr>
              <a:t> Flower {</a:t>
            </a:r>
          </a:p>
          <a:p>
            <a:endParaRPr lang="en-IN" sz="2800" dirty="0">
              <a:latin typeface="Bell MT" panose="02020503060305020303" pitchFamily="18" charset="0"/>
            </a:endParaRPr>
          </a:p>
          <a:p>
            <a:r>
              <a:rPr lang="en-IN" sz="2800" b="1" dirty="0">
                <a:solidFill>
                  <a:srgbClr val="7F0055"/>
                </a:solidFill>
                <a:latin typeface="Bell MT" panose="02020503060305020303" pitchFamily="18" charset="0"/>
              </a:rPr>
              <a:t>private</a:t>
            </a:r>
            <a:r>
              <a:rPr lang="en-IN" sz="2800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sz="2800" b="1" u="sng" dirty="0">
                <a:solidFill>
                  <a:srgbClr val="0000C0"/>
                </a:solidFill>
                <a:latin typeface="Bell MT" panose="02020503060305020303" pitchFamily="18" charset="0"/>
              </a:rPr>
              <a:t>name</a:t>
            </a:r>
            <a:r>
              <a:rPr lang="en-IN" sz="2800" b="1" u="sng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sz="2800" b="1" dirty="0">
                <a:solidFill>
                  <a:srgbClr val="7F0055"/>
                </a:solidFill>
                <a:latin typeface="Bell MT" panose="02020503060305020303" pitchFamily="18" charset="0"/>
              </a:rPr>
              <a:t>private</a:t>
            </a:r>
            <a:r>
              <a:rPr lang="en-IN" sz="2800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sz="2800" b="1" u="sng" dirty="0" err="1">
                <a:solidFill>
                  <a:srgbClr val="0000C0"/>
                </a:solidFill>
                <a:latin typeface="Bell MT" panose="02020503060305020303" pitchFamily="18" charset="0"/>
              </a:rPr>
              <a:t>color</a:t>
            </a:r>
            <a:r>
              <a:rPr lang="en-IN" sz="2800" b="1" u="sng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sz="2800" b="1" dirty="0">
                <a:solidFill>
                  <a:srgbClr val="7F0055"/>
                </a:solidFill>
                <a:latin typeface="Bell MT" panose="02020503060305020303" pitchFamily="18" charset="0"/>
              </a:rPr>
              <a:t>private</a:t>
            </a:r>
            <a:r>
              <a:rPr lang="en-IN" sz="2800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sz="2800" b="1" u="sng" dirty="0">
                <a:solidFill>
                  <a:srgbClr val="0000C0"/>
                </a:solidFill>
                <a:latin typeface="Bell MT" panose="02020503060305020303" pitchFamily="18" charset="0"/>
              </a:rPr>
              <a:t>size</a:t>
            </a:r>
            <a:r>
              <a:rPr lang="en-IN" sz="2800" b="1" u="sng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endParaRPr lang="en-IN" sz="2800" dirty="0">
              <a:latin typeface="Bell MT" panose="02020503060305020303" pitchFamily="18" charset="0"/>
            </a:endParaRPr>
          </a:p>
          <a:p>
            <a:r>
              <a:rPr lang="en-IN" sz="2800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  <a:p>
            <a:r>
              <a:rPr lang="en-IN" sz="2800" dirty="0">
                <a:solidFill>
                  <a:srgbClr val="FF0000"/>
                </a:solidFill>
                <a:latin typeface="Bell MT" panose="02020503060305020303" pitchFamily="18" charset="0"/>
              </a:rPr>
              <a:t>Note: Attributes have to be private for total encapsulation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EB0AD9F-98C6-4936-9C57-D60C73146B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82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68"/>
    </mc:Choice>
    <mc:Fallback xmlns="">
      <p:transition spd="slow" advTm="29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8FDA9E-02B5-4CB1-89EC-2155043E8A03}"/>
              </a:ext>
            </a:extLst>
          </p:cNvPr>
          <p:cNvSpPr/>
          <p:nvPr/>
        </p:nvSpPr>
        <p:spPr>
          <a:xfrm>
            <a:off x="813848" y="405456"/>
            <a:ext cx="9103150" cy="747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//Define Constructors</a:t>
            </a: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package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com.casestudies.casestudy1;</a:t>
            </a:r>
          </a:p>
          <a:p>
            <a:endParaRPr lang="en-IN" sz="2400" dirty="0">
              <a:latin typeface="Bell MT" panose="02020503060305020303" pitchFamily="18" charset="0"/>
            </a:endParaRP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class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Flower {</a:t>
            </a: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private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sz="2400" b="1" u="sng" dirty="0">
                <a:solidFill>
                  <a:srgbClr val="0000C0"/>
                </a:solidFill>
                <a:latin typeface="Bell MT" panose="02020503060305020303" pitchFamily="18" charset="0"/>
              </a:rPr>
              <a:t>name</a:t>
            </a:r>
            <a:r>
              <a:rPr lang="en-IN" sz="2400" b="1" u="sng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private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sz="2400" b="1" u="sng" dirty="0" err="1">
                <a:solidFill>
                  <a:srgbClr val="0000C0"/>
                </a:solidFill>
                <a:latin typeface="Bell MT" panose="02020503060305020303" pitchFamily="18" charset="0"/>
              </a:rPr>
              <a:t>color</a:t>
            </a:r>
            <a:r>
              <a:rPr lang="en-IN" sz="2400" b="1" u="sng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private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sz="2400" b="1" u="sng" dirty="0">
                <a:solidFill>
                  <a:srgbClr val="0000C0"/>
                </a:solidFill>
                <a:latin typeface="Bell MT" panose="02020503060305020303" pitchFamily="18" charset="0"/>
              </a:rPr>
              <a:t>size</a:t>
            </a:r>
            <a:r>
              <a:rPr lang="en-IN" sz="2400" b="1" u="sng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Flower(String </a:t>
            </a:r>
            <a:r>
              <a:rPr lang="en-IN" sz="2400" b="1" dirty="0">
                <a:solidFill>
                  <a:srgbClr val="6A3E3E"/>
                </a:solidFill>
                <a:latin typeface="Bell MT" panose="02020503060305020303" pitchFamily="18" charset="0"/>
              </a:rPr>
              <a:t>name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, String </a:t>
            </a:r>
            <a:r>
              <a:rPr lang="en-IN" sz="2400" b="1" dirty="0" err="1">
                <a:solidFill>
                  <a:srgbClr val="6A3E3E"/>
                </a:solidFill>
                <a:latin typeface="Bell MT" panose="02020503060305020303" pitchFamily="18" charset="0"/>
              </a:rPr>
              <a:t>color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, String </a:t>
            </a:r>
            <a:r>
              <a:rPr lang="en-IN" sz="2400" b="1" dirty="0">
                <a:solidFill>
                  <a:srgbClr val="6A3E3E"/>
                </a:solidFill>
                <a:latin typeface="Bell MT" panose="02020503060305020303" pitchFamily="18" charset="0"/>
              </a:rPr>
              <a:t>size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) {</a:t>
            </a: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super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();</a:t>
            </a: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this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.</a:t>
            </a:r>
            <a:r>
              <a:rPr lang="en-IN" sz="2400" b="1" dirty="0">
                <a:solidFill>
                  <a:srgbClr val="0000C0"/>
                </a:solidFill>
                <a:latin typeface="Bell MT" panose="02020503060305020303" pitchFamily="18" charset="0"/>
              </a:rPr>
              <a:t>name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= </a:t>
            </a:r>
            <a:r>
              <a:rPr lang="en-IN" sz="2400" b="1" dirty="0">
                <a:solidFill>
                  <a:srgbClr val="6A3E3E"/>
                </a:solidFill>
                <a:latin typeface="Bell MT" panose="02020503060305020303" pitchFamily="18" charset="0"/>
              </a:rPr>
              <a:t>name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sz="2400" b="1" dirty="0" err="1">
                <a:solidFill>
                  <a:srgbClr val="7F0055"/>
                </a:solidFill>
                <a:latin typeface="Bell MT" panose="02020503060305020303" pitchFamily="18" charset="0"/>
              </a:rPr>
              <a:t>this</a:t>
            </a:r>
            <a:r>
              <a:rPr lang="en-IN" sz="2400" b="1" dirty="0" err="1">
                <a:solidFill>
                  <a:srgbClr val="000000"/>
                </a:solidFill>
                <a:latin typeface="Bell MT" panose="02020503060305020303" pitchFamily="18" charset="0"/>
              </a:rPr>
              <a:t>.</a:t>
            </a:r>
            <a:r>
              <a:rPr lang="en-IN" sz="2400" b="1" dirty="0" err="1">
                <a:solidFill>
                  <a:srgbClr val="0000C0"/>
                </a:solidFill>
                <a:latin typeface="Bell MT" panose="02020503060305020303" pitchFamily="18" charset="0"/>
              </a:rPr>
              <a:t>color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= </a:t>
            </a:r>
            <a:r>
              <a:rPr lang="en-IN" sz="2400" b="1" dirty="0" err="1">
                <a:solidFill>
                  <a:srgbClr val="6A3E3E"/>
                </a:solidFill>
                <a:latin typeface="Bell MT" panose="02020503060305020303" pitchFamily="18" charset="0"/>
              </a:rPr>
              <a:t>color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sz="2400" b="1" dirty="0" err="1">
                <a:solidFill>
                  <a:srgbClr val="7F0055"/>
                </a:solidFill>
                <a:latin typeface="Bell MT" panose="02020503060305020303" pitchFamily="18" charset="0"/>
              </a:rPr>
              <a:t>this</a:t>
            </a:r>
            <a:r>
              <a:rPr lang="en-IN" sz="2400" b="1" dirty="0" err="1">
                <a:solidFill>
                  <a:srgbClr val="000000"/>
                </a:solidFill>
                <a:latin typeface="Bell MT" panose="02020503060305020303" pitchFamily="18" charset="0"/>
              </a:rPr>
              <a:t>.</a:t>
            </a:r>
            <a:r>
              <a:rPr lang="en-IN" sz="2400" b="1" dirty="0" err="1">
                <a:solidFill>
                  <a:srgbClr val="0000C0"/>
                </a:solidFill>
                <a:latin typeface="Bell MT" panose="02020503060305020303" pitchFamily="18" charset="0"/>
              </a:rPr>
              <a:t>size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= </a:t>
            </a:r>
            <a:r>
              <a:rPr lang="en-IN" sz="2400" b="1" dirty="0">
                <a:solidFill>
                  <a:srgbClr val="6A3E3E"/>
                </a:solidFill>
                <a:latin typeface="Bell MT" panose="02020503060305020303" pitchFamily="18" charset="0"/>
              </a:rPr>
              <a:t>size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sz="2400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 Flower() {</a:t>
            </a:r>
          </a:p>
          <a:p>
            <a:r>
              <a:rPr lang="en-IN" sz="2400" b="1" dirty="0">
                <a:solidFill>
                  <a:srgbClr val="7F0055"/>
                </a:solidFill>
                <a:latin typeface="Bell MT" panose="02020503060305020303" pitchFamily="18" charset="0"/>
              </a:rPr>
              <a:t>super</a:t>
            </a:r>
            <a:r>
              <a:rPr lang="en-IN" sz="2400" b="1" dirty="0">
                <a:solidFill>
                  <a:srgbClr val="000000"/>
                </a:solidFill>
                <a:latin typeface="Bell MT" panose="02020503060305020303" pitchFamily="18" charset="0"/>
              </a:rPr>
              <a:t>();</a:t>
            </a:r>
          </a:p>
          <a:p>
            <a:r>
              <a:rPr lang="en-IN" sz="2400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  <a:p>
            <a:endParaRPr lang="en-IN" sz="2400" dirty="0">
              <a:latin typeface="Bell MT" panose="02020503060305020303" pitchFamily="18" charset="0"/>
            </a:endParaRPr>
          </a:p>
          <a:p>
            <a:endParaRPr lang="en-IN" sz="2400" dirty="0">
              <a:latin typeface="Bell MT" panose="02020503060305020303" pitchFamily="18" charset="0"/>
            </a:endParaRPr>
          </a:p>
          <a:p>
            <a:endParaRPr lang="en-IN" sz="2400" dirty="0">
              <a:latin typeface="Bell MT" panose="02020503060305020303" pitchFamily="18" charset="0"/>
            </a:endParaRPr>
          </a:p>
          <a:p>
            <a:r>
              <a:rPr lang="en-IN" sz="2400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055725B-DB41-43F8-B6D4-B96C26C59E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06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15"/>
    </mc:Choice>
    <mc:Fallback xmlns="">
      <p:transition spd="slow" advTm="23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A8F0054-9F8D-404E-8EC8-0B0D1525170E}"/>
              </a:ext>
            </a:extLst>
          </p:cNvPr>
          <p:cNvSpPr/>
          <p:nvPr/>
        </p:nvSpPr>
        <p:spPr>
          <a:xfrm>
            <a:off x="772997" y="0"/>
            <a:ext cx="8389856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class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Flower {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private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b="1" dirty="0">
                <a:solidFill>
                  <a:srgbClr val="0000C0"/>
                </a:solidFill>
                <a:latin typeface="Bell MT" panose="02020503060305020303" pitchFamily="18" charset="0"/>
              </a:rPr>
              <a:t>name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private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b="1" dirty="0" err="1">
                <a:solidFill>
                  <a:srgbClr val="0000C0"/>
                </a:solidFill>
                <a:latin typeface="Bell MT" panose="02020503060305020303" pitchFamily="18" charset="0"/>
              </a:rPr>
              <a:t>color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private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b="1" dirty="0">
                <a:solidFill>
                  <a:srgbClr val="0000C0"/>
                </a:solidFill>
                <a:latin typeface="Bell MT" panose="02020503060305020303" pitchFamily="18" charset="0"/>
              </a:rPr>
              <a:t>size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……..Constructors</a:t>
            </a:r>
          </a:p>
          <a:p>
            <a:endParaRPr lang="en-IN" b="1" dirty="0">
              <a:solidFill>
                <a:srgbClr val="7F0055"/>
              </a:solidFill>
              <a:latin typeface="Bell MT" panose="02020503060305020303" pitchFamily="18" charset="0"/>
            </a:endParaRP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b="1" dirty="0" err="1">
                <a:solidFill>
                  <a:srgbClr val="000000"/>
                </a:solidFill>
                <a:latin typeface="Bell MT" panose="02020503060305020303" pitchFamily="18" charset="0"/>
              </a:rPr>
              <a:t>getName</a:t>
            </a:r>
            <a:r>
              <a:rPr lang="en-IN" sz="1200" b="1" dirty="0">
                <a:solidFill>
                  <a:srgbClr val="000000"/>
                </a:solidFill>
                <a:latin typeface="Bell MT" panose="02020503060305020303" pitchFamily="18" charset="0"/>
              </a:rPr>
              <a:t>()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{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return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>
                <a:solidFill>
                  <a:srgbClr val="0000C0"/>
                </a:solidFill>
                <a:latin typeface="Bell MT" panose="02020503060305020303" pitchFamily="18" charset="0"/>
              </a:rPr>
              <a:t>name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void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 err="1">
                <a:solidFill>
                  <a:srgbClr val="000000"/>
                </a:solidFill>
                <a:latin typeface="Bell MT" panose="02020503060305020303" pitchFamily="18" charset="0"/>
              </a:rPr>
              <a:t>setName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(String </a:t>
            </a:r>
            <a:r>
              <a:rPr lang="en-IN" b="1" dirty="0">
                <a:solidFill>
                  <a:srgbClr val="6A3E3E"/>
                </a:solidFill>
                <a:latin typeface="Bell MT" panose="02020503060305020303" pitchFamily="18" charset="0"/>
              </a:rPr>
              <a:t>name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) {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this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.</a:t>
            </a:r>
            <a:r>
              <a:rPr lang="en-IN" b="1" dirty="0">
                <a:solidFill>
                  <a:srgbClr val="0000C0"/>
                </a:solidFill>
                <a:latin typeface="Bell MT" panose="02020503060305020303" pitchFamily="18" charset="0"/>
              </a:rPr>
              <a:t>name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= </a:t>
            </a:r>
            <a:r>
              <a:rPr lang="en-IN" b="1" dirty="0">
                <a:solidFill>
                  <a:srgbClr val="6A3E3E"/>
                </a:solidFill>
                <a:latin typeface="Bell MT" panose="02020503060305020303" pitchFamily="18" charset="0"/>
              </a:rPr>
              <a:t>name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b="1" dirty="0" err="1">
                <a:solidFill>
                  <a:srgbClr val="000000"/>
                </a:solidFill>
                <a:latin typeface="Bell MT" panose="02020503060305020303" pitchFamily="18" charset="0"/>
              </a:rPr>
              <a:t>getColor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() {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return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 err="1">
                <a:solidFill>
                  <a:srgbClr val="0000C0"/>
                </a:solidFill>
                <a:latin typeface="Bell MT" panose="02020503060305020303" pitchFamily="18" charset="0"/>
              </a:rPr>
              <a:t>color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void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 err="1">
                <a:solidFill>
                  <a:srgbClr val="000000"/>
                </a:solidFill>
                <a:latin typeface="Bell MT" panose="02020503060305020303" pitchFamily="18" charset="0"/>
              </a:rPr>
              <a:t>setColor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(String </a:t>
            </a:r>
            <a:r>
              <a:rPr lang="en-IN" b="1" dirty="0" err="1">
                <a:solidFill>
                  <a:srgbClr val="6A3E3E"/>
                </a:solidFill>
                <a:latin typeface="Bell MT" panose="02020503060305020303" pitchFamily="18" charset="0"/>
              </a:rPr>
              <a:t>color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) {</a:t>
            </a:r>
          </a:p>
          <a:p>
            <a:r>
              <a:rPr lang="en-IN" b="1" dirty="0" err="1">
                <a:solidFill>
                  <a:srgbClr val="7F0055"/>
                </a:solidFill>
                <a:latin typeface="Bell MT" panose="02020503060305020303" pitchFamily="18" charset="0"/>
              </a:rPr>
              <a:t>this</a:t>
            </a:r>
            <a:r>
              <a:rPr lang="en-IN" b="1" dirty="0" err="1">
                <a:solidFill>
                  <a:srgbClr val="000000"/>
                </a:solidFill>
                <a:latin typeface="Bell MT" panose="02020503060305020303" pitchFamily="18" charset="0"/>
              </a:rPr>
              <a:t>.</a:t>
            </a:r>
            <a:r>
              <a:rPr lang="en-IN" b="1" dirty="0" err="1">
                <a:solidFill>
                  <a:srgbClr val="0000C0"/>
                </a:solidFill>
                <a:latin typeface="Bell MT" panose="02020503060305020303" pitchFamily="18" charset="0"/>
              </a:rPr>
              <a:t>color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= </a:t>
            </a:r>
            <a:r>
              <a:rPr lang="en-IN" b="1" dirty="0" err="1">
                <a:solidFill>
                  <a:srgbClr val="6A3E3E"/>
                </a:solidFill>
                <a:latin typeface="Bell MT" panose="02020503060305020303" pitchFamily="18" charset="0"/>
              </a:rPr>
              <a:t>color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String </a:t>
            </a:r>
            <a:r>
              <a:rPr lang="en-IN" b="1" dirty="0" err="1">
                <a:solidFill>
                  <a:srgbClr val="000000"/>
                </a:solidFill>
                <a:latin typeface="Bell MT" panose="02020503060305020303" pitchFamily="18" charset="0"/>
              </a:rPr>
              <a:t>getSize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() {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return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>
                <a:solidFill>
                  <a:srgbClr val="0000C0"/>
                </a:solidFill>
                <a:latin typeface="Bell MT" panose="02020503060305020303" pitchFamily="18" charset="0"/>
              </a:rPr>
              <a:t>size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  <a:p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public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>
                <a:solidFill>
                  <a:srgbClr val="7F0055"/>
                </a:solidFill>
                <a:latin typeface="Bell MT" panose="02020503060305020303" pitchFamily="18" charset="0"/>
              </a:rPr>
              <a:t>void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</a:t>
            </a:r>
            <a:r>
              <a:rPr lang="en-IN" b="1" dirty="0" err="1">
                <a:solidFill>
                  <a:srgbClr val="000000"/>
                </a:solidFill>
                <a:latin typeface="Bell MT" panose="02020503060305020303" pitchFamily="18" charset="0"/>
              </a:rPr>
              <a:t>setSize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(String </a:t>
            </a:r>
            <a:r>
              <a:rPr lang="en-IN" b="1" dirty="0">
                <a:solidFill>
                  <a:srgbClr val="6A3E3E"/>
                </a:solidFill>
                <a:latin typeface="Bell MT" panose="02020503060305020303" pitchFamily="18" charset="0"/>
              </a:rPr>
              <a:t>size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) {</a:t>
            </a:r>
          </a:p>
          <a:p>
            <a:r>
              <a:rPr lang="en-IN" b="1" dirty="0" err="1">
                <a:solidFill>
                  <a:srgbClr val="7F0055"/>
                </a:solidFill>
                <a:latin typeface="Bell MT" panose="02020503060305020303" pitchFamily="18" charset="0"/>
              </a:rPr>
              <a:t>this</a:t>
            </a:r>
            <a:r>
              <a:rPr lang="en-IN" b="1" dirty="0" err="1">
                <a:solidFill>
                  <a:srgbClr val="000000"/>
                </a:solidFill>
                <a:latin typeface="Bell MT" panose="02020503060305020303" pitchFamily="18" charset="0"/>
              </a:rPr>
              <a:t>.</a:t>
            </a:r>
            <a:r>
              <a:rPr lang="en-IN" b="1" dirty="0" err="1">
                <a:solidFill>
                  <a:srgbClr val="0000C0"/>
                </a:solidFill>
                <a:latin typeface="Bell MT" panose="02020503060305020303" pitchFamily="18" charset="0"/>
              </a:rPr>
              <a:t>size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 = </a:t>
            </a:r>
            <a:r>
              <a:rPr lang="en-IN" b="1" dirty="0">
                <a:solidFill>
                  <a:srgbClr val="6A3E3E"/>
                </a:solidFill>
                <a:latin typeface="Bell MT" panose="02020503060305020303" pitchFamily="18" charset="0"/>
              </a:rPr>
              <a:t>size</a:t>
            </a:r>
            <a:r>
              <a:rPr lang="en-IN" b="1" dirty="0">
                <a:solidFill>
                  <a:srgbClr val="000000"/>
                </a:solidFill>
                <a:latin typeface="Bell MT" panose="02020503060305020303" pitchFamily="18" charset="0"/>
              </a:rPr>
              <a:t>;</a:t>
            </a:r>
          </a:p>
          <a:p>
            <a:r>
              <a:rPr lang="en-IN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</a:p>
          <a:p>
            <a:r>
              <a:rPr lang="en-IN" dirty="0">
                <a:solidFill>
                  <a:srgbClr val="000000"/>
                </a:solidFill>
                <a:latin typeface="Bell MT" panose="02020503060305020303" pitchFamily="18" charset="0"/>
              </a:rPr>
              <a:t>}</a:t>
            </a:r>
            <a:endParaRPr lang="en-IN" dirty="0">
              <a:latin typeface="Bell MT" panose="02020503060305020303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9F9806F-8B9B-48FE-830D-045FE80DCD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2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31"/>
    </mc:Choice>
    <mc:Fallback xmlns="">
      <p:transition spd="slow" advTm="6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DD691-5564-483A-BB95-01E4EA423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Write a Client code to the test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B2B546-272E-4F34-AC64-077DC70213DF}"/>
              </a:ext>
            </a:extLst>
          </p:cNvPr>
          <p:cNvSpPr/>
          <p:nvPr/>
        </p:nvSpPr>
        <p:spPr>
          <a:xfrm>
            <a:off x="857839" y="1253765"/>
            <a:ext cx="8286161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IN" b="1" dirty="0">
                <a:solidFill>
                  <a:srgbClr val="7F0055"/>
                </a:solidFill>
                <a:latin typeface="Courier New" panose="02070309020205020404" pitchFamily="49" charset="0"/>
              </a:rPr>
              <a:t>class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IN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FlowerDemo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endParaRPr lang="en-IN" dirty="0">
              <a:latin typeface="Courier New" panose="02070309020205020404" pitchFamily="49" charset="0"/>
            </a:endParaRPr>
          </a:p>
          <a:p>
            <a:r>
              <a:rPr lang="en-IN" b="1" dirty="0">
                <a:solidFill>
                  <a:srgbClr val="7F0055"/>
                </a:solidFill>
                <a:latin typeface="Courier New" panose="02070309020205020404" pitchFamily="49" charset="0"/>
              </a:rPr>
              <a:t>public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IN" b="1" dirty="0">
                <a:solidFill>
                  <a:srgbClr val="7F0055"/>
                </a:solidFill>
                <a:latin typeface="Courier New" panose="02070309020205020404" pitchFamily="49" charset="0"/>
              </a:rPr>
              <a:t>static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IN" b="1" dirty="0">
                <a:solidFill>
                  <a:srgbClr val="7F0055"/>
                </a:solidFill>
                <a:latin typeface="Courier New" panose="02070309020205020404" pitchFamily="49" charset="0"/>
              </a:rPr>
              <a:t>void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 main(String[] </a:t>
            </a:r>
            <a:r>
              <a:rPr lang="en-IN" b="1" dirty="0" err="1">
                <a:solidFill>
                  <a:srgbClr val="6A3E3E"/>
                </a:solidFill>
                <a:latin typeface="Courier New" panose="02070309020205020404" pitchFamily="49" charset="0"/>
              </a:rPr>
              <a:t>args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) {</a:t>
            </a:r>
          </a:p>
          <a:p>
            <a:r>
              <a:rPr lang="en-IN" dirty="0">
                <a:solidFill>
                  <a:srgbClr val="000000"/>
                </a:solidFill>
                <a:latin typeface="Courier New" panose="02070309020205020404" pitchFamily="49" charset="0"/>
              </a:rPr>
              <a:t>Flower </a:t>
            </a:r>
            <a:r>
              <a:rPr lang="en-IN" dirty="0">
                <a:solidFill>
                  <a:srgbClr val="6A3E3E"/>
                </a:solidFill>
                <a:latin typeface="Courier New" panose="02070309020205020404" pitchFamily="49" charset="0"/>
              </a:rPr>
              <a:t>jasmine</a:t>
            </a:r>
            <a:r>
              <a:rPr lang="en-IN" dirty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en-IN" b="1" dirty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 Flower(</a:t>
            </a:r>
            <a:r>
              <a:rPr lang="en-IN" b="1" dirty="0">
                <a:solidFill>
                  <a:srgbClr val="2A00FF"/>
                </a:solidFill>
                <a:latin typeface="Courier New" panose="02070309020205020404" pitchFamily="49" charset="0"/>
              </a:rPr>
              <a:t>"jasmine"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b="1" dirty="0">
                <a:solidFill>
                  <a:srgbClr val="2A00FF"/>
                </a:solidFill>
                <a:latin typeface="Courier New" panose="02070309020205020404" pitchFamily="49" charset="0"/>
              </a:rPr>
              <a:t>"white"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b="1" dirty="0">
                <a:solidFill>
                  <a:srgbClr val="2A00FF"/>
                </a:solidFill>
                <a:latin typeface="Courier New" panose="02070309020205020404" pitchFamily="49" charset="0"/>
              </a:rPr>
              <a:t>"small"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endParaRPr lang="en-IN" dirty="0">
              <a:latin typeface="Courier New" panose="02070309020205020404" pitchFamily="49" charset="0"/>
            </a:endParaRPr>
          </a:p>
          <a:p>
            <a:r>
              <a:rPr lang="en-IN" dirty="0">
                <a:solidFill>
                  <a:srgbClr val="000000"/>
                </a:solidFill>
                <a:latin typeface="Courier New" panose="02070309020205020404" pitchFamily="49" charset="0"/>
              </a:rPr>
              <a:t>Flower </a:t>
            </a:r>
            <a:r>
              <a:rPr lang="en-IN" dirty="0" err="1">
                <a:solidFill>
                  <a:srgbClr val="6A3E3E"/>
                </a:solidFill>
                <a:latin typeface="Courier New" panose="02070309020205020404" pitchFamily="49" charset="0"/>
              </a:rPr>
              <a:t>sunFlower</a:t>
            </a:r>
            <a:r>
              <a:rPr lang="en-IN" dirty="0">
                <a:solidFill>
                  <a:srgbClr val="000000"/>
                </a:solidFill>
                <a:latin typeface="Courier New" panose="02070309020205020404" pitchFamily="49" charset="0"/>
              </a:rPr>
              <a:t>=</a:t>
            </a:r>
            <a:r>
              <a:rPr lang="en-IN" b="1" dirty="0">
                <a:solidFill>
                  <a:srgbClr val="7F0055"/>
                </a:solidFill>
                <a:latin typeface="Courier New" panose="02070309020205020404" pitchFamily="49" charset="0"/>
              </a:rPr>
              <a:t>new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 Flower(</a:t>
            </a:r>
            <a:r>
              <a:rPr lang="en-IN" b="1" dirty="0">
                <a:solidFill>
                  <a:srgbClr val="2A00FF"/>
                </a:solidFill>
                <a:latin typeface="Courier New" panose="02070309020205020404" pitchFamily="49" charset="0"/>
              </a:rPr>
              <a:t>"</a:t>
            </a:r>
            <a:r>
              <a:rPr lang="en-IN" b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SunFlower</a:t>
            </a:r>
            <a:r>
              <a:rPr lang="en-IN" b="1" dirty="0">
                <a:solidFill>
                  <a:srgbClr val="2A00FF"/>
                </a:solidFill>
                <a:latin typeface="Courier New" panose="02070309020205020404" pitchFamily="49" charset="0"/>
              </a:rPr>
              <a:t>"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b="1" dirty="0">
                <a:solidFill>
                  <a:srgbClr val="2A00FF"/>
                </a:solidFill>
                <a:latin typeface="Courier New" panose="02070309020205020404" pitchFamily="49" charset="0"/>
              </a:rPr>
              <a:t>"Yellow"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b="1" dirty="0">
                <a:solidFill>
                  <a:srgbClr val="2A00FF"/>
                </a:solidFill>
                <a:latin typeface="Courier New" panose="02070309020205020404" pitchFamily="49" charset="0"/>
              </a:rPr>
              <a:t>"Big"</a:t>
            </a:r>
            <a:r>
              <a:rPr lang="en-IN" b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endParaRPr lang="en-IN" dirty="0">
              <a:latin typeface="Courier New" panose="02070309020205020404" pitchFamily="49" charset="0"/>
            </a:endParaRPr>
          </a:p>
          <a:p>
            <a:r>
              <a:rPr lang="en-IN" dirty="0" err="1">
                <a:solidFill>
                  <a:srgbClr val="000000"/>
                </a:solidFill>
                <a:latin typeface="Courier New" panose="02070309020205020404" pitchFamily="49" charset="0"/>
              </a:rPr>
              <a:t>System.</a:t>
            </a:r>
            <a:r>
              <a:rPr lang="en-IN" b="1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out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.println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IN" b="1" i="1" dirty="0" err="1">
                <a:solidFill>
                  <a:srgbClr val="6A3E3E"/>
                </a:solidFill>
                <a:latin typeface="Courier New" panose="02070309020205020404" pitchFamily="49" charset="0"/>
              </a:rPr>
              <a:t>jasmine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.getName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()+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 is in "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+</a:t>
            </a:r>
            <a:r>
              <a:rPr lang="en-IN" b="1" i="1" dirty="0" err="1">
                <a:solidFill>
                  <a:srgbClr val="6A3E3E"/>
                </a:solidFill>
                <a:latin typeface="Courier New" panose="02070309020205020404" pitchFamily="49" charset="0"/>
              </a:rPr>
              <a:t>jasmine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.getColor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()+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 </a:t>
            </a:r>
            <a:r>
              <a:rPr lang="en-IN" b="1" i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color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IN" dirty="0" err="1">
                <a:solidFill>
                  <a:srgbClr val="000000"/>
                </a:solidFill>
                <a:latin typeface="Courier New" panose="02070309020205020404" pitchFamily="49" charset="0"/>
              </a:rPr>
              <a:t>System.</a:t>
            </a:r>
            <a:r>
              <a:rPr lang="en-IN" b="1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out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.println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"It Has "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+</a:t>
            </a:r>
            <a:r>
              <a:rPr lang="en-IN" b="1" i="1" dirty="0" err="1">
                <a:solidFill>
                  <a:srgbClr val="6A3E3E"/>
                </a:solidFill>
                <a:latin typeface="Courier New" panose="02070309020205020404" pitchFamily="49" charset="0"/>
              </a:rPr>
              <a:t>jasmine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.getSize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()+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 petals"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endParaRPr lang="en-IN" dirty="0">
              <a:latin typeface="Courier New" panose="02070309020205020404" pitchFamily="49" charset="0"/>
            </a:endParaRPr>
          </a:p>
          <a:p>
            <a:r>
              <a:rPr lang="en-IN" dirty="0" err="1">
                <a:solidFill>
                  <a:srgbClr val="000000"/>
                </a:solidFill>
                <a:latin typeface="Courier New" panose="02070309020205020404" pitchFamily="49" charset="0"/>
              </a:rPr>
              <a:t>System.</a:t>
            </a:r>
            <a:r>
              <a:rPr lang="en-IN" b="1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out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.println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"------------------------------------"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endParaRPr lang="en-IN" dirty="0">
              <a:latin typeface="Courier New" panose="02070309020205020404" pitchFamily="49" charset="0"/>
            </a:endParaRPr>
          </a:p>
          <a:p>
            <a:r>
              <a:rPr lang="en-IN" dirty="0" err="1">
                <a:solidFill>
                  <a:srgbClr val="000000"/>
                </a:solidFill>
                <a:latin typeface="Courier New" panose="02070309020205020404" pitchFamily="49" charset="0"/>
              </a:rPr>
              <a:t>System.</a:t>
            </a:r>
            <a:r>
              <a:rPr lang="en-IN" b="1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out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.println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IN" b="1" i="1" dirty="0" err="1">
                <a:solidFill>
                  <a:srgbClr val="6A3E3E"/>
                </a:solidFill>
                <a:latin typeface="Courier New" panose="02070309020205020404" pitchFamily="49" charset="0"/>
              </a:rPr>
              <a:t>sunFlower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.getName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()+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 is in"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+</a:t>
            </a:r>
            <a:r>
              <a:rPr lang="en-IN" b="1" i="1" dirty="0" err="1">
                <a:solidFill>
                  <a:srgbClr val="6A3E3E"/>
                </a:solidFill>
                <a:latin typeface="Courier New" panose="02070309020205020404" pitchFamily="49" charset="0"/>
              </a:rPr>
              <a:t>sunFlower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.getColor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()+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 </a:t>
            </a:r>
            <a:r>
              <a:rPr lang="en-IN" b="1" i="1" dirty="0" err="1">
                <a:solidFill>
                  <a:srgbClr val="2A00FF"/>
                </a:solidFill>
                <a:latin typeface="Courier New" panose="02070309020205020404" pitchFamily="49" charset="0"/>
              </a:rPr>
              <a:t>color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IN" dirty="0" err="1">
                <a:solidFill>
                  <a:srgbClr val="000000"/>
                </a:solidFill>
                <a:latin typeface="Courier New" panose="02070309020205020404" pitchFamily="49" charset="0"/>
              </a:rPr>
              <a:t>System.</a:t>
            </a:r>
            <a:r>
              <a:rPr lang="en-IN" b="1" i="1" dirty="0" err="1">
                <a:solidFill>
                  <a:srgbClr val="0000C0"/>
                </a:solidFill>
                <a:latin typeface="Courier New" panose="02070309020205020404" pitchFamily="49" charset="0"/>
              </a:rPr>
              <a:t>out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.println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"It Has "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+</a:t>
            </a:r>
            <a:r>
              <a:rPr lang="en-IN" b="1" i="1" dirty="0" err="1">
                <a:solidFill>
                  <a:srgbClr val="6A3E3E"/>
                </a:solidFill>
                <a:latin typeface="Courier New" panose="02070309020205020404" pitchFamily="49" charset="0"/>
              </a:rPr>
              <a:t>sunFlower</a:t>
            </a:r>
            <a:r>
              <a:rPr lang="en-IN" b="1" i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.getSize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()+</a:t>
            </a:r>
            <a:r>
              <a:rPr lang="en-IN" b="1" i="1" dirty="0">
                <a:solidFill>
                  <a:srgbClr val="2A00FF"/>
                </a:solidFill>
                <a:latin typeface="Courier New" panose="02070309020205020404" pitchFamily="49" charset="0"/>
              </a:rPr>
              <a:t>" petals"</a:t>
            </a:r>
            <a:r>
              <a:rPr lang="en-IN" b="1" i="1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</a:p>
          <a:p>
            <a:r>
              <a:rPr lang="en-IN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  <a:p>
            <a:endParaRPr lang="en-IN" dirty="0">
              <a:latin typeface="Courier New" panose="02070309020205020404" pitchFamily="49" charset="0"/>
            </a:endParaRPr>
          </a:p>
          <a:p>
            <a:r>
              <a:rPr lang="en-IN" dirty="0">
                <a:solidFill>
                  <a:srgbClr val="000000"/>
                </a:solidFill>
                <a:latin typeface="Courier New" panose="02070309020205020404" pitchFamily="49" charset="0"/>
              </a:rPr>
              <a:t>}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F8A6AF4-E2A5-4677-8177-2FE62859F6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56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96"/>
    </mc:Choice>
    <mc:Fallback xmlns="">
      <p:transition spd="slow" advTm="60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6764</TotalTime>
  <Words>452</Words>
  <Application>Microsoft Office PowerPoint</Application>
  <PresentationFormat>Widescreen</PresentationFormat>
  <Paragraphs>102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Bell MT</vt:lpstr>
      <vt:lpstr>Calibri</vt:lpstr>
      <vt:lpstr>Courier New</vt:lpstr>
      <vt:lpstr>Times New Roman</vt:lpstr>
      <vt:lpstr>Trebuchet MS</vt:lpstr>
      <vt:lpstr>Wingdings 3</vt:lpstr>
      <vt:lpstr>Facet</vt:lpstr>
      <vt:lpstr>Welcome to Java case studies</vt:lpstr>
      <vt:lpstr>Legends used</vt:lpstr>
      <vt:lpstr>Case Study on analysing class attributes and methods</vt:lpstr>
      <vt:lpstr>Case Study on analysing class attributes and methods</vt:lpstr>
      <vt:lpstr>Flower is a class.</vt:lpstr>
      <vt:lpstr>PowerPoint Presentation</vt:lpstr>
      <vt:lpstr>PowerPoint Presentation</vt:lpstr>
      <vt:lpstr>PowerPoint Presentation</vt:lpstr>
      <vt:lpstr>Write a Client code to the 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Java case studies</dc:title>
  <dc:creator>Radha V Krishna</dc:creator>
  <cp:lastModifiedBy>Radha V Krishna</cp:lastModifiedBy>
  <cp:revision>9</cp:revision>
  <dcterms:created xsi:type="dcterms:W3CDTF">2018-11-03T06:18:57Z</dcterms:created>
  <dcterms:modified xsi:type="dcterms:W3CDTF">2018-11-09T10:18:40Z</dcterms:modified>
</cp:coreProperties>
</file>